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4" r:id="rId1"/>
  </p:sldMasterIdLst>
  <p:notesMasterIdLst>
    <p:notesMasterId r:id="rId42"/>
  </p:notesMasterIdLst>
  <p:sldIdLst>
    <p:sldId id="256" r:id="rId2"/>
    <p:sldId id="301" r:id="rId3"/>
    <p:sldId id="299" r:id="rId4"/>
    <p:sldId id="257" r:id="rId5"/>
    <p:sldId id="258" r:id="rId6"/>
    <p:sldId id="279" r:id="rId7"/>
    <p:sldId id="282" r:id="rId8"/>
    <p:sldId id="280" r:id="rId9"/>
    <p:sldId id="259" r:id="rId10"/>
    <p:sldId id="260" r:id="rId11"/>
    <p:sldId id="261" r:id="rId12"/>
    <p:sldId id="281" r:id="rId13"/>
    <p:sldId id="262" r:id="rId14"/>
    <p:sldId id="264" r:id="rId15"/>
    <p:sldId id="293" r:id="rId16"/>
    <p:sldId id="266" r:id="rId17"/>
    <p:sldId id="267" r:id="rId18"/>
    <p:sldId id="268" r:id="rId19"/>
    <p:sldId id="269" r:id="rId20"/>
    <p:sldId id="270" r:id="rId21"/>
    <p:sldId id="271" r:id="rId22"/>
    <p:sldId id="273" r:id="rId23"/>
    <p:sldId id="290" r:id="rId24"/>
    <p:sldId id="276" r:id="rId25"/>
    <p:sldId id="275" r:id="rId26"/>
    <p:sldId id="283" r:id="rId27"/>
    <p:sldId id="285" r:id="rId28"/>
    <p:sldId id="286" r:id="rId29"/>
    <p:sldId id="287" r:id="rId30"/>
    <p:sldId id="277" r:id="rId31"/>
    <p:sldId id="302" r:id="rId32"/>
    <p:sldId id="291" r:id="rId33"/>
    <p:sldId id="294" r:id="rId34"/>
    <p:sldId id="295" r:id="rId35"/>
    <p:sldId id="298" r:id="rId36"/>
    <p:sldId id="292" r:id="rId37"/>
    <p:sldId id="296" r:id="rId38"/>
    <p:sldId id="300" r:id="rId39"/>
    <p:sldId id="297" r:id="rId40"/>
    <p:sldId id="303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4C3C"/>
    <a:srgbClr val="2980B9"/>
    <a:srgbClr val="F1F6F3"/>
    <a:srgbClr val="ECF0F1"/>
    <a:srgbClr val="3498DB"/>
    <a:srgbClr val="F1F6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3"/>
    <p:restoredTop sz="94676"/>
  </p:normalViewPr>
  <p:slideViewPr>
    <p:cSldViewPr snapToGrid="0" snapToObjects="1">
      <p:cViewPr varScale="1">
        <p:scale>
          <a:sx n="95" d="100"/>
          <a:sy n="95" d="100"/>
        </p:scale>
        <p:origin x="18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67E3F-A081-5F40-B345-FC94B3E2ACF5}" type="datetimeFigureOut">
              <a:rPr lang="en-US" smtClean="0"/>
              <a:t>9/22/15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F7E600-131F-7E47-8F2B-35C7F422A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880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</a:t>
            </a:r>
            <a:r>
              <a:rPr lang="en-US" dirty="0" err="1" smtClean="0"/>
              <a:t>didn</a:t>
            </a:r>
            <a:r>
              <a:rPr lang="fr-FR" dirty="0" smtClean="0"/>
              <a:t>’</a:t>
            </a:r>
            <a:r>
              <a:rPr lang="en-US" dirty="0" smtClean="0"/>
              <a:t>t knew</a:t>
            </a:r>
            <a:r>
              <a:rPr lang="en-US" baseline="0" dirty="0" smtClean="0"/>
              <a:t> anything about go. So this was the first problem that I had. Using terraform with Azure is simple painful for some reasons.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E600-131F-7E47-8F2B-35C7F422AC5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3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</a:t>
            </a:r>
            <a:r>
              <a:rPr lang="en-US" dirty="0" err="1" smtClean="0"/>
              <a:t>didn</a:t>
            </a:r>
            <a:r>
              <a:rPr lang="fr-FR" dirty="0" smtClean="0"/>
              <a:t>’</a:t>
            </a:r>
            <a:r>
              <a:rPr lang="en-US" dirty="0" smtClean="0"/>
              <a:t>t knew</a:t>
            </a:r>
            <a:r>
              <a:rPr lang="en-US" baseline="0" dirty="0" smtClean="0"/>
              <a:t> anything about go. So this was the first problem that I had. Using terraform with Azure is simple painful for some reasons.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E600-131F-7E47-8F2B-35C7F422AC5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7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 creation of resource</a:t>
            </a:r>
            <a:r>
              <a:rPr lang="en-US" baseline="0" dirty="0" smtClean="0"/>
              <a:t> group. Only with </a:t>
            </a:r>
            <a:r>
              <a:rPr lang="en-US" baseline="0" dirty="0" err="1" smtClean="0"/>
              <a:t>ip</a:t>
            </a:r>
            <a:r>
              <a:rPr lang="en-US" baseline="0" dirty="0" smtClean="0"/>
              <a:t> and availability set for the sake of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E600-131F-7E47-8F2B-35C7F422AC5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951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 creation of resource</a:t>
            </a:r>
            <a:r>
              <a:rPr lang="en-US" baseline="0" dirty="0" smtClean="0"/>
              <a:t> group. Only with </a:t>
            </a:r>
            <a:r>
              <a:rPr lang="en-US" baseline="0" dirty="0" err="1" smtClean="0"/>
              <a:t>ip</a:t>
            </a:r>
            <a:r>
              <a:rPr lang="en-US" baseline="0" dirty="0" smtClean="0"/>
              <a:t> and availability set for the sake of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E600-131F-7E47-8F2B-35C7F422AC5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58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E600-131F-7E47-8F2B-35C7F422AC5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573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E600-131F-7E47-8F2B-35C7F422AC5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310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E600-131F-7E47-8F2B-35C7F422AC5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874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9/22/15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95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9/22/15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556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9/22/15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1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9/22/15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78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9/22/15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31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9/22/15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1992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9/22/15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4501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9/22/15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860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9/22/15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9/22/15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609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FCBC-4664-8741-BF39-1ADAC25CE645}" type="datetimeFigureOut">
              <a:rPr lang="en-US" smtClean="0"/>
              <a:t>9/22/15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5FCBC-4664-8741-BF39-1ADAC25CE645}" type="datetimeFigureOut">
              <a:rPr lang="en-US" smtClean="0"/>
              <a:t>9/22/15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7197A-19A6-1549-8B63-B7561CF2B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30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tiff"/><Relationship Id="rId11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tiff"/><Relationship Id="rId11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tiff"/><Relationship Id="rId11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80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047" y="981635"/>
            <a:ext cx="11707906" cy="2620403"/>
          </a:xfrm>
        </p:spPr>
        <p:txBody>
          <a:bodyPr>
            <a:noAutofit/>
          </a:bodyPr>
          <a:lstStyle/>
          <a:p>
            <a:r>
              <a:rPr lang="en-US" sz="13800" dirty="0" smtClean="0">
                <a:solidFill>
                  <a:srgbClr val="ECF0F1"/>
                </a:solidFill>
                <a:latin typeface="Lobster 1.4" charset="0"/>
                <a:ea typeface="Lobster 1.4" charset="0"/>
                <a:cs typeface="Lobster 1.4" charset="0"/>
              </a:rPr>
              <a:t>Azure in one line</a:t>
            </a:r>
            <a:endParaRPr lang="en-US" sz="13800" dirty="0">
              <a:solidFill>
                <a:srgbClr val="ECF0F1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93444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1F6F3"/>
                </a:solidFill>
              </a:rPr>
              <a:t>Gabriel Nepomuceno</a:t>
            </a:r>
            <a:endParaRPr lang="en-US" sz="3600" dirty="0">
              <a:solidFill>
                <a:srgbClr val="F1F6F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4241" y="4002052"/>
            <a:ext cx="2295712" cy="317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4105" y="672352"/>
            <a:ext cx="10968317" cy="1102939"/>
          </a:xfrm>
        </p:spPr>
        <p:txBody>
          <a:bodyPr>
            <a:noAutofit/>
          </a:bodyPr>
          <a:lstStyle/>
          <a:p>
            <a:r>
              <a:rPr lang="en-US" sz="88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Automate </a:t>
            </a:r>
            <a:r>
              <a:rPr lang="en-US" sz="8800" dirty="0" smtClean="0">
                <a:solidFill>
                  <a:srgbClr val="E74C3C"/>
                </a:solidFill>
                <a:latin typeface="Lobster 1.4" charset="0"/>
                <a:ea typeface="Lobster 1.4" charset="0"/>
                <a:cs typeface="Lobster 1.4" charset="0"/>
              </a:rPr>
              <a:t>EVERYTHING</a:t>
            </a:r>
            <a:endParaRPr lang="en-US" sz="8800" dirty="0">
              <a:solidFill>
                <a:srgbClr val="E74C3C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61211" y="1976997"/>
            <a:ext cx="5292539" cy="467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2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81636"/>
            <a:ext cx="12192000" cy="1021976"/>
          </a:xfrm>
        </p:spPr>
        <p:txBody>
          <a:bodyPr>
            <a:noAutofit/>
          </a:bodyPr>
          <a:lstStyle/>
          <a:p>
            <a:r>
              <a:rPr lang="en-US" sz="80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Using </a:t>
            </a:r>
            <a:r>
              <a:rPr lang="en-US" sz="8000" dirty="0" smtClean="0">
                <a:solidFill>
                  <a:schemeClr val="accent3">
                    <a:lumMod val="50000"/>
                  </a:schemeClr>
                </a:solidFill>
                <a:latin typeface="Lobster 1.4" charset="0"/>
                <a:ea typeface="Lobster 1.4" charset="0"/>
                <a:cs typeface="Lobster 1.4" charset="0"/>
              </a:rPr>
              <a:t>terraform</a:t>
            </a:r>
            <a:r>
              <a:rPr lang="en-US" sz="80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 with Azure</a:t>
            </a:r>
            <a:endParaRPr lang="en-US" sz="80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53441" y="1888291"/>
            <a:ext cx="5685118" cy="496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74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9221" y="820270"/>
            <a:ext cx="4123765" cy="968469"/>
          </a:xfrm>
        </p:spPr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Pain!!!!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32612" y="1303535"/>
            <a:ext cx="6314512" cy="540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380129"/>
            <a:ext cx="9144000" cy="1129834"/>
          </a:xfrm>
        </p:spPr>
        <p:txBody>
          <a:bodyPr>
            <a:noAutofit/>
          </a:bodyPr>
          <a:lstStyle/>
          <a:p>
            <a:r>
              <a:rPr lang="en-US" sz="138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Help-Me!</a:t>
            </a:r>
            <a:endParaRPr lang="en-US" sz="138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49824" y="4363767"/>
            <a:ext cx="7503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2980B9"/>
                </a:solidFill>
              </a:rPr>
              <a:t>https://</a:t>
            </a:r>
            <a:r>
              <a:rPr lang="en-US" sz="3200" dirty="0" err="1" smtClean="0">
                <a:solidFill>
                  <a:srgbClr val="2980B9"/>
                </a:solidFill>
              </a:rPr>
              <a:t>github.com</a:t>
            </a:r>
            <a:r>
              <a:rPr lang="en-US" sz="3200" dirty="0" smtClean="0">
                <a:solidFill>
                  <a:srgbClr val="2980B9"/>
                </a:solidFill>
              </a:rPr>
              <a:t>/</a:t>
            </a:r>
            <a:r>
              <a:rPr lang="en-US" sz="3200" dirty="0" err="1" smtClean="0">
                <a:solidFill>
                  <a:srgbClr val="2980B9"/>
                </a:solidFill>
              </a:rPr>
              <a:t>ve</a:t>
            </a:r>
            <a:r>
              <a:rPr lang="en-US" sz="3200" dirty="0" smtClean="0">
                <a:solidFill>
                  <a:srgbClr val="2980B9"/>
                </a:solidFill>
              </a:rPr>
              <a:t>-interactive/terraform</a:t>
            </a:r>
            <a:endParaRPr lang="en-US" sz="3200" dirty="0">
              <a:solidFill>
                <a:srgbClr val="2980B9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88032" y="3245660"/>
            <a:ext cx="3697530" cy="282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00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000"/>
            <a:ext cx="12192000" cy="928128"/>
          </a:xfrm>
        </p:spPr>
        <p:txBody>
          <a:bodyPr>
            <a:noAutofit/>
          </a:bodyPr>
          <a:lstStyle/>
          <a:p>
            <a:r>
              <a:rPr lang="en-US" sz="78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Azure templates for the rescue.</a:t>
            </a:r>
            <a:endParaRPr lang="en-US" sz="78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39234" y="2259387"/>
            <a:ext cx="719417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E74C3C"/>
                </a:solidFill>
                <a:latin typeface="Lobster 1.4" charset="0"/>
                <a:ea typeface="Lobster 1.4" charset="0"/>
                <a:cs typeface="Lobster 1.4" charset="0"/>
              </a:rPr>
              <a:t>{</a:t>
            </a:r>
          </a:p>
          <a:p>
            <a:r>
              <a:rPr lang="en-US" sz="5400" b="1" dirty="0">
                <a:solidFill>
                  <a:srgbClr val="E74C3C"/>
                </a:solidFill>
                <a:latin typeface="Lobster 1.4" charset="0"/>
                <a:ea typeface="Lobster 1.4" charset="0"/>
                <a:cs typeface="Lobster 1.4" charset="0"/>
              </a:rPr>
              <a:t>	</a:t>
            </a:r>
            <a:r>
              <a:rPr lang="en-US" sz="5400" b="1" dirty="0" smtClean="0">
                <a:solidFill>
                  <a:srgbClr val="E74C3C"/>
                </a:solidFill>
                <a:latin typeface="Lobster 1.4" charset="0"/>
                <a:ea typeface="Lobster 1.4" charset="0"/>
                <a:cs typeface="Lobster 1.4" charset="0"/>
              </a:rPr>
              <a:t>“hello”:  {</a:t>
            </a:r>
          </a:p>
          <a:p>
            <a:r>
              <a:rPr lang="en-US" sz="5400" b="1" dirty="0">
                <a:solidFill>
                  <a:srgbClr val="E74C3C"/>
                </a:solidFill>
                <a:latin typeface="Lobster 1.4" charset="0"/>
                <a:ea typeface="Lobster 1.4" charset="0"/>
                <a:cs typeface="Lobster 1.4" charset="0"/>
              </a:rPr>
              <a:t>	</a:t>
            </a:r>
            <a:r>
              <a:rPr lang="en-US" sz="5400" b="1" dirty="0" smtClean="0">
                <a:solidFill>
                  <a:srgbClr val="E74C3C"/>
                </a:solidFill>
                <a:latin typeface="Lobster 1.4" charset="0"/>
                <a:ea typeface="Lobster 1.4" charset="0"/>
                <a:cs typeface="Lobster 1.4" charset="0"/>
              </a:rPr>
              <a:t>	“</a:t>
            </a:r>
            <a:r>
              <a:rPr lang="en-US" sz="5400" b="1" dirty="0" err="1" smtClean="0">
                <a:solidFill>
                  <a:srgbClr val="E74C3C"/>
                </a:solidFill>
                <a:latin typeface="Lobster 1.4" charset="0"/>
                <a:ea typeface="Lobster 1.4" charset="0"/>
                <a:cs typeface="Lobster 1.4" charset="0"/>
              </a:rPr>
              <a:t>Azure”:“JSON</a:t>
            </a:r>
            <a:r>
              <a:rPr lang="en-US" sz="5400" b="1" dirty="0" smtClean="0">
                <a:solidFill>
                  <a:srgbClr val="E74C3C"/>
                </a:solidFill>
                <a:latin typeface="Lobster 1.4" charset="0"/>
                <a:ea typeface="Lobster 1.4" charset="0"/>
                <a:cs typeface="Lobster 1.4" charset="0"/>
              </a:rPr>
              <a:t>”</a:t>
            </a:r>
          </a:p>
          <a:p>
            <a:r>
              <a:rPr lang="en-US" sz="5400" b="1" dirty="0">
                <a:solidFill>
                  <a:srgbClr val="E74C3C"/>
                </a:solidFill>
                <a:latin typeface="Lobster 1.4" charset="0"/>
                <a:ea typeface="Lobster 1.4" charset="0"/>
                <a:cs typeface="Lobster 1.4" charset="0"/>
              </a:rPr>
              <a:t>	</a:t>
            </a:r>
            <a:r>
              <a:rPr lang="en-US" sz="5400" b="1" dirty="0" smtClean="0">
                <a:solidFill>
                  <a:srgbClr val="E74C3C"/>
                </a:solidFill>
                <a:latin typeface="Lobster 1.4" charset="0"/>
                <a:ea typeface="Lobster 1.4" charset="0"/>
                <a:cs typeface="Lobster 1.4" charset="0"/>
              </a:rPr>
              <a:t>	}</a:t>
            </a:r>
          </a:p>
          <a:p>
            <a:r>
              <a:rPr lang="en-US" sz="5400" b="1" dirty="0">
                <a:solidFill>
                  <a:srgbClr val="E74C3C"/>
                </a:solidFill>
                <a:latin typeface="Lobster 1.4" charset="0"/>
                <a:ea typeface="Lobster 1.4" charset="0"/>
                <a:cs typeface="Lobster 1.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93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471" y="726140"/>
            <a:ext cx="11362764" cy="914681"/>
          </a:xfrm>
        </p:spPr>
        <p:txBody>
          <a:bodyPr>
            <a:noAutofit/>
          </a:bodyPr>
          <a:lstStyle/>
          <a:p>
            <a:r>
              <a:rPr lang="en-US" sz="80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Open source documentation</a:t>
            </a:r>
            <a:endParaRPr lang="en-US" sz="80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196" y="1931308"/>
            <a:ext cx="626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2980B9"/>
                </a:solidFill>
              </a:rPr>
              <a:t>https://</a:t>
            </a:r>
            <a:r>
              <a:rPr lang="en-US" sz="2800" b="1" dirty="0" err="1" smtClean="0">
                <a:solidFill>
                  <a:srgbClr val="2980B9"/>
                </a:solidFill>
              </a:rPr>
              <a:t>github.com</a:t>
            </a:r>
            <a:r>
              <a:rPr lang="en-US" sz="2800" b="1" dirty="0" smtClean="0">
                <a:solidFill>
                  <a:srgbClr val="2980B9"/>
                </a:solidFill>
              </a:rPr>
              <a:t>/Azure/azure-content</a:t>
            </a:r>
            <a:endParaRPr lang="en-US" sz="2800" b="1" dirty="0">
              <a:solidFill>
                <a:srgbClr val="2980B9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23530" y="1920395"/>
            <a:ext cx="4773706" cy="46417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197" y="2863638"/>
            <a:ext cx="61318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E74C3C"/>
                </a:solidFill>
              </a:rPr>
              <a:t>Incomplete</a:t>
            </a:r>
            <a:endParaRPr lang="en-US" sz="8800" dirty="0">
              <a:solidFill>
                <a:srgbClr val="E74C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91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6187" y="497540"/>
            <a:ext cx="11654119" cy="941575"/>
          </a:xfrm>
        </p:spPr>
        <p:txBody>
          <a:bodyPr>
            <a:noAutofit/>
          </a:bodyPr>
          <a:lstStyle/>
          <a:p>
            <a:r>
              <a:rPr lang="en-US" sz="80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Best source </a:t>
            </a:r>
            <a:r>
              <a:rPr lang="en-US" sz="800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of documentation</a:t>
            </a:r>
            <a:endParaRPr lang="en-US" sz="80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6187" y="2407304"/>
            <a:ext cx="43120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2980B9"/>
                </a:solidFill>
              </a:rPr>
              <a:t>https://</a:t>
            </a:r>
            <a:r>
              <a:rPr lang="en-US" sz="2800" b="1" dirty="0" err="1" smtClean="0">
                <a:solidFill>
                  <a:srgbClr val="2980B9"/>
                </a:solidFill>
              </a:rPr>
              <a:t>github.com</a:t>
            </a:r>
            <a:r>
              <a:rPr lang="en-US" sz="2800" b="1" dirty="0" smtClean="0">
                <a:solidFill>
                  <a:srgbClr val="2980B9"/>
                </a:solidFill>
              </a:rPr>
              <a:t>/Azure/azure-</a:t>
            </a:r>
            <a:r>
              <a:rPr lang="en-US" sz="2800" b="1" dirty="0" err="1" smtClean="0">
                <a:solidFill>
                  <a:srgbClr val="2980B9"/>
                </a:solidFill>
              </a:rPr>
              <a:t>quickstart</a:t>
            </a:r>
            <a:r>
              <a:rPr lang="en-US" sz="2800" b="1" dirty="0" smtClean="0">
                <a:solidFill>
                  <a:srgbClr val="2980B9"/>
                </a:solidFill>
              </a:rPr>
              <a:t>-templates</a:t>
            </a:r>
            <a:endParaRPr lang="en-US" sz="2800" b="1" dirty="0">
              <a:solidFill>
                <a:srgbClr val="2980B9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53635" y="1447402"/>
            <a:ext cx="5471603" cy="534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0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0552" y="2164975"/>
            <a:ext cx="9946342" cy="1049151"/>
          </a:xfrm>
        </p:spPr>
        <p:txBody>
          <a:bodyPr/>
          <a:lstStyle/>
          <a:p>
            <a:r>
              <a:rPr lang="en-US" b="1" dirty="0" smtClean="0">
                <a:solidFill>
                  <a:srgbClr val="2980B9"/>
                </a:solidFill>
                <a:latin typeface="Helvetica" charset="0"/>
                <a:ea typeface="Helvetica" charset="0"/>
                <a:cs typeface="Helvetica" charset="0"/>
              </a:rPr>
              <a:t>New-</a:t>
            </a:r>
            <a:r>
              <a:rPr lang="en-US" b="1" dirty="0" err="1" smtClean="0">
                <a:solidFill>
                  <a:srgbClr val="2980B9"/>
                </a:solidFill>
                <a:latin typeface="Helvetica" charset="0"/>
                <a:ea typeface="Helvetica" charset="0"/>
                <a:cs typeface="Helvetica" charset="0"/>
              </a:rPr>
              <a:t>AzureResourceGroup</a:t>
            </a:r>
            <a:endParaRPr lang="en-US" b="1" dirty="0">
              <a:solidFill>
                <a:srgbClr val="2980B9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11387" y="3375493"/>
            <a:ext cx="5544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3498DB"/>
                </a:solidFill>
              </a:rPr>
              <a:t>The start of every new deployment</a:t>
            </a:r>
            <a:endParaRPr lang="en-US" sz="2800" b="1" dirty="0">
              <a:solidFill>
                <a:srgbClr val="3498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51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2980B9"/>
                </a:solidFill>
                <a:latin typeface="Helvetica" charset="0"/>
                <a:ea typeface="Helvetica" charset="0"/>
                <a:cs typeface="Helvetica" charset="0"/>
              </a:rPr>
              <a:t>New-</a:t>
            </a:r>
            <a:r>
              <a:rPr lang="en-US" sz="4800" b="1" dirty="0" err="1" smtClean="0">
                <a:solidFill>
                  <a:srgbClr val="2980B9"/>
                </a:solidFill>
                <a:latin typeface="Helvetica" charset="0"/>
                <a:ea typeface="Helvetica" charset="0"/>
                <a:cs typeface="Helvetica" charset="0"/>
              </a:rPr>
              <a:t>AzureResourceGroupDeployment</a:t>
            </a:r>
            <a:endParaRPr lang="en-US" sz="4800" b="1" dirty="0">
              <a:solidFill>
                <a:srgbClr val="2980B9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40148" y="3509963"/>
            <a:ext cx="7118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3498DB"/>
                </a:solidFill>
              </a:rPr>
              <a:t>I just love how small are the commands in </a:t>
            </a:r>
            <a:r>
              <a:rPr lang="en-US" sz="2400" dirty="0" err="1">
                <a:solidFill>
                  <a:srgbClr val="3498DB"/>
                </a:solidFill>
              </a:rPr>
              <a:t>P</a:t>
            </a:r>
            <a:r>
              <a:rPr lang="en-US" sz="2400" dirty="0" err="1" smtClean="0">
                <a:solidFill>
                  <a:srgbClr val="3498DB"/>
                </a:solidFill>
              </a:rPr>
              <a:t>owershell</a:t>
            </a:r>
            <a:r>
              <a:rPr lang="en-US" sz="2400" dirty="0" smtClean="0">
                <a:solidFill>
                  <a:srgbClr val="3498DB"/>
                </a:solidFill>
              </a:rPr>
              <a:t> </a:t>
            </a:r>
            <a:endParaRPr lang="en-US" sz="2400" dirty="0">
              <a:solidFill>
                <a:srgbClr val="3498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76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046" y="537602"/>
            <a:ext cx="7185696" cy="955022"/>
          </a:xfrm>
        </p:spPr>
        <p:txBody>
          <a:bodyPr>
            <a:noAutofit/>
          </a:bodyPr>
          <a:lstStyle/>
          <a:p>
            <a:pPr algn="l"/>
            <a:r>
              <a:rPr lang="en-US" sz="88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The Parameters</a:t>
            </a:r>
            <a:endParaRPr lang="en-US" sz="88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1294" y="1492624"/>
            <a:ext cx="983455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4800" b="1" dirty="0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Name (don</a:t>
            </a:r>
            <a:r>
              <a:rPr lang="fr-FR" sz="4800" b="1" dirty="0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’</a:t>
            </a:r>
            <a:r>
              <a:rPr lang="en-US" sz="4800" b="1" dirty="0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t care about this)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800" b="1" dirty="0" err="1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ResourceGroupName</a:t>
            </a:r>
            <a:endParaRPr lang="en-US" sz="4800" b="1" dirty="0" smtClean="0">
              <a:solidFill>
                <a:srgbClr val="2980B9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4800" b="1" dirty="0" err="1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TemplateFile</a:t>
            </a:r>
            <a:endParaRPr lang="en-US" sz="4800" b="1" dirty="0" smtClean="0">
              <a:solidFill>
                <a:srgbClr val="2980B9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4800" b="1" dirty="0" err="1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TemplateParameterFiles</a:t>
            </a:r>
            <a:endParaRPr lang="en-US" sz="4800" b="1" dirty="0" smtClean="0">
              <a:solidFill>
                <a:srgbClr val="2980B9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4800" b="1" dirty="0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Gallery things and object things (normally don</a:t>
            </a:r>
            <a:r>
              <a:rPr lang="fr-FR" sz="4800" b="1" dirty="0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’</a:t>
            </a:r>
            <a:r>
              <a:rPr lang="en-US" sz="4800" b="1" dirty="0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t used)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4800" b="1" dirty="0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Mode</a:t>
            </a:r>
            <a:endParaRPr lang="en-US" sz="4800" b="1" dirty="0">
              <a:solidFill>
                <a:srgbClr val="2980B9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37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5"/>
          <p:cNvSpPr/>
          <p:nvPr/>
        </p:nvSpPr>
        <p:spPr>
          <a:xfrm>
            <a:off x="2262000" y="547353"/>
            <a:ext cx="9629997" cy="0"/>
          </a:xfrm>
          <a:custGeom>
            <a:avLst/>
            <a:gdLst/>
            <a:ahLst/>
            <a:cxnLst/>
            <a:rect l="l" t="t" r="r" b="b"/>
            <a:pathLst>
              <a:path w="11555996">
                <a:moveTo>
                  <a:pt x="0" y="0"/>
                </a:moveTo>
                <a:lnTo>
                  <a:pt x="11555996" y="0"/>
                </a:lnTo>
              </a:path>
            </a:pathLst>
          </a:custGeom>
          <a:ln w="3175">
            <a:solidFill>
              <a:srgbClr val="A7A9A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00"/>
          </a:p>
        </p:txBody>
      </p:sp>
      <p:pic>
        <p:nvPicPr>
          <p:cNvPr id="5" name="Picture 4" descr="VeAds_Tile_3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" y="5817000"/>
            <a:ext cx="1160548" cy="720000"/>
          </a:xfrm>
          <a:prstGeom prst="rect">
            <a:avLst/>
          </a:prstGeom>
        </p:spPr>
      </p:pic>
      <p:pic>
        <p:nvPicPr>
          <p:cNvPr id="9" name="Picture 8" descr="VeAssist_Tile_3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4953000"/>
            <a:ext cx="1163339" cy="721440"/>
          </a:xfrm>
          <a:prstGeom prst="rect">
            <a:avLst/>
          </a:prstGeom>
        </p:spPr>
      </p:pic>
      <p:pic>
        <p:nvPicPr>
          <p:cNvPr id="10" name="Picture 9" descr="VePrompt_Tile_3D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" y="4090238"/>
            <a:ext cx="1161342" cy="720202"/>
          </a:xfrm>
          <a:prstGeom prst="rect">
            <a:avLst/>
          </a:prstGeom>
        </p:spPr>
      </p:pic>
      <p:pic>
        <p:nvPicPr>
          <p:cNvPr id="11" name="Picture 10" descr="VeContact_Tile_3D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24" y="3228728"/>
            <a:ext cx="1159324" cy="718950"/>
          </a:xfrm>
          <a:prstGeom prst="rect">
            <a:avLst/>
          </a:prstGeom>
        </p:spPr>
      </p:pic>
      <p:pic>
        <p:nvPicPr>
          <p:cNvPr id="12" name="Picture 11" descr="VeAnalytics_Tile_3D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" y="2366168"/>
            <a:ext cx="1160547" cy="720000"/>
          </a:xfrm>
          <a:prstGeom prst="rect">
            <a:avLst/>
          </a:prstGeom>
        </p:spPr>
      </p:pic>
      <p:pic>
        <p:nvPicPr>
          <p:cNvPr id="13" name="Picture 12" descr="VeMerchant_Tile_3D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" y="1508393"/>
            <a:ext cx="1158855" cy="718950"/>
          </a:xfrm>
          <a:prstGeom prst="rect">
            <a:avLst/>
          </a:prstGeom>
        </p:spPr>
      </p:pic>
      <p:pic>
        <p:nvPicPr>
          <p:cNvPr id="14" name="Picture 13" descr="VeInsights_Tile_3D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" y="643148"/>
            <a:ext cx="1158855" cy="7189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112779" y="1616908"/>
            <a:ext cx="2413000" cy="422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523854" algn="l"/>
                <a:tab pos="746095" algn="l"/>
              </a:tabLst>
            </a:pPr>
            <a:r>
              <a:rPr lang="en-US" sz="1167" dirty="0" err="1">
                <a:solidFill>
                  <a:srgbClr val="58595B"/>
                </a:solidFill>
                <a:latin typeface="DINOT-Light"/>
                <a:cs typeface="DINOT-Light"/>
              </a:rPr>
              <a:t>Ve</a:t>
            </a:r>
            <a:r>
              <a:rPr lang="en-US" sz="1167" dirty="0">
                <a:solidFill>
                  <a:srgbClr val="58595B"/>
                </a:solidFill>
                <a:latin typeface="DINOT-Light"/>
                <a:cs typeface="DINOT-Light"/>
              </a:rPr>
              <a:t> Interactive is a full data-driven solutions provider, helping businesses broaden their sites functionalities through our flagship suite of award winning software products and services</a:t>
            </a:r>
          </a:p>
          <a:p>
            <a:pPr>
              <a:tabLst>
                <a:tab pos="523854" algn="l"/>
                <a:tab pos="746095" algn="l"/>
              </a:tabLst>
            </a:pPr>
            <a:endParaRPr lang="en-US" sz="1167" dirty="0">
              <a:solidFill>
                <a:srgbClr val="58595B"/>
              </a:solidFill>
              <a:latin typeface="DINOT-Light"/>
              <a:cs typeface="DINOT-Light"/>
            </a:endParaRPr>
          </a:p>
          <a:p>
            <a:pPr marL="238115" indent="-238115">
              <a:buFont typeface="Arial"/>
              <a:buChar char="•"/>
            </a:pPr>
            <a:r>
              <a:rPr lang="en-US" sz="1167" dirty="0">
                <a:solidFill>
                  <a:srgbClr val="58595B"/>
                </a:solidFill>
                <a:latin typeface="DINOT-Light"/>
                <a:cs typeface="DINOT-Light"/>
              </a:rPr>
              <a:t>Winner of Digital Company of The Year 2013 in the National Business Awards</a:t>
            </a:r>
          </a:p>
          <a:p>
            <a:pPr marL="238115" indent="-238115">
              <a:buFont typeface="Arial"/>
              <a:buChar char="•"/>
            </a:pPr>
            <a:endParaRPr lang="en-US" sz="1167" dirty="0">
              <a:solidFill>
                <a:srgbClr val="58595B"/>
              </a:solidFill>
              <a:latin typeface="DINOT-Light"/>
              <a:cs typeface="DINOT-Light"/>
            </a:endParaRPr>
          </a:p>
          <a:p>
            <a:pPr marL="238115" indent="-238115">
              <a:buFont typeface="Arial"/>
              <a:buChar char="•"/>
            </a:pPr>
            <a:r>
              <a:rPr lang="en-US" sz="1167" dirty="0">
                <a:solidFill>
                  <a:srgbClr val="58595B"/>
                </a:solidFill>
                <a:latin typeface="DINOT-Light"/>
                <a:cs typeface="DINOT-Light"/>
              </a:rPr>
              <a:t>Named ‘Marketing Solutions Company of the Year’ in The Drum Marketing Awards 2012</a:t>
            </a:r>
          </a:p>
          <a:p>
            <a:pPr marL="238115" indent="-238115">
              <a:buFont typeface="Arial"/>
              <a:buChar char="•"/>
            </a:pPr>
            <a:endParaRPr lang="en-US" sz="1167" dirty="0">
              <a:solidFill>
                <a:srgbClr val="58595B"/>
              </a:solidFill>
              <a:latin typeface="DINOT-Light"/>
              <a:cs typeface="DINOT-Light"/>
            </a:endParaRPr>
          </a:p>
          <a:p>
            <a:pPr marL="238115" indent="-238115">
              <a:buFont typeface="Arial"/>
              <a:buChar char="•"/>
            </a:pPr>
            <a:r>
              <a:rPr lang="en-US" sz="1167" dirty="0">
                <a:solidFill>
                  <a:srgbClr val="58595B"/>
                </a:solidFill>
                <a:latin typeface="DINOT-Light"/>
                <a:cs typeface="DINOT-Light"/>
              </a:rPr>
              <a:t>3,000+ clients, 250 employees</a:t>
            </a:r>
          </a:p>
          <a:p>
            <a:pPr marL="238115" indent="-238115">
              <a:buFont typeface="Arial"/>
              <a:buChar char="•"/>
            </a:pPr>
            <a:endParaRPr lang="en-US" sz="1167" dirty="0">
              <a:solidFill>
                <a:srgbClr val="58595B"/>
              </a:solidFill>
              <a:latin typeface="DINOT-Light"/>
              <a:cs typeface="DINOT-Light"/>
            </a:endParaRPr>
          </a:p>
          <a:p>
            <a:pPr marL="238115" indent="-238115">
              <a:buFont typeface="Arial"/>
              <a:buChar char="•"/>
            </a:pPr>
            <a:r>
              <a:rPr lang="en-US" sz="1167" dirty="0">
                <a:solidFill>
                  <a:srgbClr val="58595B"/>
                </a:solidFill>
                <a:latin typeface="DINOT-Light"/>
                <a:cs typeface="DINOT-Light"/>
              </a:rPr>
              <a:t>Flagship software portfolio to </a:t>
            </a:r>
            <a:r>
              <a:rPr lang="en-US" sz="1167" dirty="0" err="1">
                <a:solidFill>
                  <a:srgbClr val="58595B"/>
                </a:solidFill>
                <a:latin typeface="DINOT-Light"/>
                <a:cs typeface="DINOT-Light"/>
              </a:rPr>
              <a:t>maximise</a:t>
            </a:r>
            <a:r>
              <a:rPr lang="en-US" sz="1167" dirty="0">
                <a:solidFill>
                  <a:srgbClr val="58595B"/>
                </a:solidFill>
                <a:latin typeface="DINOT-Light"/>
                <a:cs typeface="DINOT-Light"/>
              </a:rPr>
              <a:t> e-commerce efficiency for online retailers</a:t>
            </a:r>
          </a:p>
          <a:p>
            <a:pPr marL="238115" indent="-238115">
              <a:buFont typeface="Arial"/>
              <a:buChar char="•"/>
            </a:pPr>
            <a:endParaRPr lang="en-US" sz="1167" dirty="0">
              <a:solidFill>
                <a:srgbClr val="58595B"/>
              </a:solidFill>
              <a:latin typeface="DINOT-Light"/>
              <a:cs typeface="DINOT-Light"/>
            </a:endParaRPr>
          </a:p>
          <a:p>
            <a:pPr>
              <a:tabLst>
                <a:tab pos="523854" algn="l"/>
                <a:tab pos="746095" algn="l"/>
              </a:tabLst>
            </a:pPr>
            <a:endParaRPr lang="en-US" sz="1167" dirty="0">
              <a:solidFill>
                <a:srgbClr val="58595B"/>
              </a:solidFill>
              <a:latin typeface="DINOT-Light"/>
              <a:cs typeface="DINOT-Light"/>
            </a:endParaRPr>
          </a:p>
          <a:p>
            <a:pPr>
              <a:tabLst>
                <a:tab pos="523854" algn="l"/>
                <a:tab pos="746095" algn="l"/>
              </a:tabLst>
            </a:pPr>
            <a:endParaRPr lang="en-US" sz="1167" dirty="0">
              <a:solidFill>
                <a:srgbClr val="58595B"/>
              </a:solidFill>
              <a:latin typeface="DINOT-Light"/>
              <a:cs typeface="DINOT-Light"/>
            </a:endParaRPr>
          </a:p>
        </p:txBody>
      </p:sp>
      <p:pic>
        <p:nvPicPr>
          <p:cNvPr id="17" name="Picture 16" descr="2015 VeMap_edpres_v5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046" y="2057833"/>
            <a:ext cx="7372142" cy="410166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223000" y="162631"/>
            <a:ext cx="5302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505150"/>
                </a:solidFill>
                <a:latin typeface="DINOT-Light"/>
                <a:cs typeface="DINOT-Light"/>
              </a:rPr>
              <a:t>@veinteractive             @Ve_Recruitment</a:t>
            </a:r>
          </a:p>
          <a:p>
            <a:endParaRPr lang="en-US" sz="2000" dirty="0">
              <a:solidFill>
                <a:srgbClr val="505150"/>
              </a:solidFill>
              <a:latin typeface="DINOT-Light"/>
              <a:cs typeface="DINOT-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1136" y="87911"/>
            <a:ext cx="444500" cy="444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7810" y="86791"/>
            <a:ext cx="444500" cy="4445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68355" y="366463"/>
            <a:ext cx="2316652" cy="187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97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80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542929" cy="2387600"/>
          </a:xfrm>
        </p:spPr>
        <p:txBody>
          <a:bodyPr>
            <a:normAutofit/>
          </a:bodyPr>
          <a:lstStyle/>
          <a:p>
            <a:r>
              <a:rPr lang="en-US" sz="16600" dirty="0" smtClean="0">
                <a:solidFill>
                  <a:srgbClr val="ECF0F1"/>
                </a:solidFill>
                <a:latin typeface="Lobster 1.4" charset="0"/>
                <a:ea typeface="Lobster 1.4" charset="0"/>
                <a:cs typeface="Lobster 1.4" charset="0"/>
              </a:rPr>
              <a:t>Demo</a:t>
            </a:r>
            <a:endParaRPr lang="en-US" sz="16600" dirty="0">
              <a:solidFill>
                <a:srgbClr val="ECF0F1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82788" y="3509963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ECF0F1"/>
                </a:solidFill>
              </a:rPr>
              <a:t>No, I’m not lying this things exist! </a:t>
            </a:r>
            <a:r>
              <a:rPr lang="en-US" sz="3200" dirty="0" smtClean="0">
                <a:solidFill>
                  <a:srgbClr val="ECF0F1"/>
                </a:solidFill>
                <a:sym typeface="Wingdings"/>
              </a:rPr>
              <a:t></a:t>
            </a:r>
            <a:endParaRPr lang="en-US" sz="3200" dirty="0">
              <a:solidFill>
                <a:srgbClr val="ECF0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67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489981"/>
            <a:ext cx="12192000" cy="101998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2980B9"/>
                </a:solidFill>
                <a:latin typeface="Helvetica" charset="0"/>
                <a:ea typeface="Helvetica" charset="0"/>
                <a:cs typeface="Helvetica" charset="0"/>
              </a:rPr>
              <a:t>Test-</a:t>
            </a:r>
            <a:r>
              <a:rPr lang="en-US" dirty="0" err="1" smtClean="0">
                <a:solidFill>
                  <a:srgbClr val="2980B9"/>
                </a:solidFill>
                <a:latin typeface="Helvetica" charset="0"/>
                <a:ea typeface="Helvetica" charset="0"/>
                <a:cs typeface="Helvetica" charset="0"/>
              </a:rPr>
              <a:t>AzureResourceGroupDeployment</a:t>
            </a:r>
            <a:endParaRPr lang="en-US" dirty="0">
              <a:solidFill>
                <a:srgbClr val="2980B9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96752" y="3509963"/>
            <a:ext cx="43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2980B9"/>
                </a:solidFill>
              </a:rPr>
              <a:t>Because </a:t>
            </a:r>
            <a:r>
              <a:rPr lang="en-US" sz="2800" smtClean="0">
                <a:solidFill>
                  <a:srgbClr val="2980B9"/>
                </a:solidFill>
              </a:rPr>
              <a:t>everyone do tests </a:t>
            </a:r>
            <a:r>
              <a:rPr lang="en-US" sz="2800" dirty="0" smtClean="0">
                <a:solidFill>
                  <a:srgbClr val="2980B9"/>
                </a:solidFill>
              </a:rPr>
              <a:t>;)</a:t>
            </a:r>
            <a:endParaRPr lang="en-US" sz="2800" dirty="0">
              <a:solidFill>
                <a:srgbClr val="2980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2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047" y="537602"/>
            <a:ext cx="8311110" cy="955022"/>
          </a:xfrm>
        </p:spPr>
        <p:txBody>
          <a:bodyPr>
            <a:noAutofit/>
          </a:bodyPr>
          <a:lstStyle/>
          <a:p>
            <a:pPr algn="l"/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The Parameters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1294" y="1858384"/>
            <a:ext cx="921123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4400" b="1" dirty="0" err="1" smtClean="0">
                <a:solidFill>
                  <a:srgbClr val="E74C3C"/>
                </a:solidFill>
                <a:latin typeface="Helvetica Light" charset="0"/>
                <a:ea typeface="Helvetica Light" charset="0"/>
                <a:cs typeface="Helvetica Light" charset="0"/>
              </a:rPr>
              <a:t>ResourceGroupName</a:t>
            </a:r>
            <a:endParaRPr lang="en-US" sz="4400" b="1" dirty="0" smtClean="0">
              <a:solidFill>
                <a:srgbClr val="E74C3C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4400" b="1" dirty="0" err="1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TemplateFile</a:t>
            </a:r>
            <a:endParaRPr lang="en-US" sz="4400" b="1" dirty="0" smtClean="0">
              <a:solidFill>
                <a:srgbClr val="2980B9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4400" b="1" dirty="0" err="1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TemplateParameterFiles</a:t>
            </a:r>
            <a:endParaRPr lang="en-US" sz="4400" b="1" dirty="0" smtClean="0">
              <a:solidFill>
                <a:srgbClr val="2980B9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4400" b="1" dirty="0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Mode</a:t>
            </a:r>
          </a:p>
        </p:txBody>
      </p:sp>
    </p:spTree>
    <p:extLst>
      <p:ext uri="{BB962C8B-B14F-4D97-AF65-F5344CB8AC3E}">
        <p14:creationId xmlns:p14="http://schemas.microsoft.com/office/powerpoint/2010/main" val="27879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80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542929" cy="2387600"/>
          </a:xfrm>
        </p:spPr>
        <p:txBody>
          <a:bodyPr>
            <a:normAutofit/>
          </a:bodyPr>
          <a:lstStyle/>
          <a:p>
            <a:r>
              <a:rPr lang="en-US" sz="16600" dirty="0" smtClean="0">
                <a:solidFill>
                  <a:srgbClr val="ECF0F1"/>
                </a:solidFill>
                <a:latin typeface="Lobster 1.4" charset="0"/>
                <a:ea typeface="Lobster 1.4" charset="0"/>
                <a:cs typeface="Lobster 1.4" charset="0"/>
              </a:rPr>
              <a:t>Demo</a:t>
            </a:r>
            <a:endParaRPr lang="en-US" sz="16600" dirty="0">
              <a:solidFill>
                <a:srgbClr val="ECF0F1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36457" y="3509963"/>
            <a:ext cx="2918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solidFill>
                  <a:srgbClr val="ECF0F1"/>
                </a:solidFill>
              </a:rPr>
              <a:t>So tests can fail!</a:t>
            </a:r>
            <a:endParaRPr lang="en-US" sz="3200" dirty="0">
              <a:solidFill>
                <a:srgbClr val="ECF0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74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7469" y="1741173"/>
            <a:ext cx="6296526" cy="1062185"/>
          </a:xfrm>
        </p:spPr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The files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21206" y="3092116"/>
            <a:ext cx="2540985" cy="32247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35732" y="3092115"/>
            <a:ext cx="2540985" cy="32247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50258" y="3092115"/>
            <a:ext cx="2540985" cy="32247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64784" y="3092114"/>
            <a:ext cx="2540985" cy="322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59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151" y="1885071"/>
            <a:ext cx="11718387" cy="1624892"/>
          </a:xfrm>
        </p:spPr>
        <p:txBody>
          <a:bodyPr>
            <a:norm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The resource template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04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1329" y="397042"/>
            <a:ext cx="7625896" cy="1476626"/>
          </a:xfrm>
        </p:spPr>
        <p:txBody>
          <a:bodyPr>
            <a:norm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Strip in parts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87679" y="2252041"/>
            <a:ext cx="4653196" cy="444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2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0526" y="360947"/>
            <a:ext cx="7680159" cy="1729289"/>
          </a:xfrm>
        </p:spPr>
        <p:txBody>
          <a:bodyPr>
            <a:norm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Parameters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20916" y="1225591"/>
            <a:ext cx="6345742" cy="513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2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904" y="697832"/>
            <a:ext cx="7331243" cy="1813510"/>
          </a:xfrm>
        </p:spPr>
        <p:txBody>
          <a:bodyPr>
            <a:norm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Variables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35905" y="3104146"/>
            <a:ext cx="7146757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 smtClean="0">
                <a:solidFill>
                  <a:srgbClr val="E74C3C"/>
                </a:solidFill>
                <a:latin typeface="Bradley Hand" charset="0"/>
                <a:ea typeface="Bradley Hand" charset="0"/>
                <a:cs typeface="Bradley Hand" charset="0"/>
              </a:rPr>
              <a:t>X = ?</a:t>
            </a:r>
            <a:endParaRPr lang="en-US" sz="19900" dirty="0">
              <a:solidFill>
                <a:srgbClr val="E74C3C"/>
              </a:solidFill>
              <a:latin typeface="Bradley Hand" charset="0"/>
              <a:ea typeface="Bradley Hand" charset="0"/>
              <a:cs typeface="Bradley Ha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55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7905" y="613610"/>
            <a:ext cx="6212306" cy="1681163"/>
          </a:xfrm>
        </p:spPr>
        <p:txBody>
          <a:bodyPr>
            <a:norm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Resources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26741" y="2066173"/>
            <a:ext cx="6248774" cy="427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3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668" y="597522"/>
            <a:ext cx="3315286" cy="1427945"/>
          </a:xfrm>
        </p:spPr>
        <p:txBody>
          <a:bodyPr>
            <a:norm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Who?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13647" y="2151529"/>
            <a:ext cx="878093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b="1" dirty="0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Gabriel Nepomuceno</a:t>
            </a:r>
            <a:endParaRPr lang="en-US" sz="4400" b="1" dirty="0" smtClean="0">
              <a:solidFill>
                <a:srgbClr val="2980B9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>
              <a:lnSpc>
                <a:spcPct val="150000"/>
              </a:lnSpc>
            </a:pPr>
            <a:r>
              <a:rPr lang="en-US" sz="4400" b="1" dirty="0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@</a:t>
            </a:r>
            <a:r>
              <a:rPr lang="en-US" sz="4400" b="1" dirty="0" err="1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gbico</a:t>
            </a:r>
            <a:endParaRPr lang="en-US" sz="4400" b="1" dirty="0" smtClean="0">
              <a:solidFill>
                <a:srgbClr val="2980B9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>
              <a:lnSpc>
                <a:spcPct val="150000"/>
              </a:lnSpc>
            </a:pPr>
            <a:r>
              <a:rPr lang="en-US" sz="4400" b="1" dirty="0" err="1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Github.com</a:t>
            </a:r>
            <a:r>
              <a:rPr lang="en-US" sz="4400" b="1" dirty="0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/</a:t>
            </a:r>
            <a:r>
              <a:rPr lang="en-US" sz="4400" b="1" dirty="0" err="1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nepomuceno</a:t>
            </a:r>
            <a:endParaRPr lang="en-US" sz="4400" b="1" dirty="0" smtClean="0">
              <a:solidFill>
                <a:srgbClr val="2980B9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>
              <a:lnSpc>
                <a:spcPct val="150000"/>
              </a:lnSpc>
            </a:pPr>
            <a:r>
              <a:rPr lang="en-US" sz="4400" b="1" dirty="0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http://</a:t>
            </a:r>
            <a:r>
              <a:rPr lang="en-US" sz="4400" b="1" dirty="0" err="1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nepomuceno.ninja</a:t>
            </a:r>
            <a:endParaRPr lang="en-US" sz="4400" b="1" dirty="0" smtClean="0">
              <a:solidFill>
                <a:srgbClr val="2980B9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47964" y="328886"/>
            <a:ext cx="4647543" cy="475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3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542929" cy="2387600"/>
          </a:xfrm>
        </p:spPr>
        <p:txBody>
          <a:bodyPr>
            <a:norm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The parameter file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66756" y="3509963"/>
            <a:ext cx="6513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80B9"/>
                </a:solidFill>
              </a:rPr>
              <a:t>Because is boring to keep typing all </a:t>
            </a:r>
            <a:r>
              <a:rPr lang="en-US" sz="2400" smtClean="0">
                <a:solidFill>
                  <a:srgbClr val="2980B9"/>
                </a:solidFill>
              </a:rPr>
              <a:t>the parameters</a:t>
            </a:r>
            <a:endParaRPr lang="en-US" sz="2400" dirty="0">
              <a:solidFill>
                <a:srgbClr val="2980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54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0526" y="360947"/>
            <a:ext cx="7680159" cy="1729289"/>
          </a:xfrm>
        </p:spPr>
        <p:txBody>
          <a:bodyPr>
            <a:norm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Parameters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20916" y="1225591"/>
            <a:ext cx="6345742" cy="513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4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80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542929" cy="2387600"/>
          </a:xfrm>
        </p:spPr>
        <p:txBody>
          <a:bodyPr>
            <a:normAutofit/>
          </a:bodyPr>
          <a:lstStyle/>
          <a:p>
            <a:r>
              <a:rPr lang="en-US" sz="16600" dirty="0" smtClean="0">
                <a:solidFill>
                  <a:srgbClr val="ECF0F1"/>
                </a:solidFill>
                <a:latin typeface="Lobster 1.4" charset="0"/>
                <a:ea typeface="Lobster 1.4" charset="0"/>
                <a:cs typeface="Lobster 1.4" charset="0"/>
              </a:rPr>
              <a:t>Demo</a:t>
            </a:r>
            <a:endParaRPr lang="en-US" sz="16600" dirty="0">
              <a:solidFill>
                <a:srgbClr val="ECF0F1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45106" y="3509963"/>
            <a:ext cx="3845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solidFill>
                  <a:srgbClr val="ECF0F1"/>
                </a:solidFill>
              </a:rPr>
              <a:t>Something Complex!</a:t>
            </a:r>
            <a:endParaRPr lang="en-US" sz="3200" dirty="0">
              <a:solidFill>
                <a:srgbClr val="ECF0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4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2211" y="207905"/>
            <a:ext cx="8626013" cy="1554554"/>
          </a:xfrm>
        </p:spPr>
        <p:txBody>
          <a:bodyPr>
            <a:norm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Ok Too complex!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50634" y="1532299"/>
            <a:ext cx="5859209" cy="532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576774"/>
            <a:ext cx="8028306" cy="1596757"/>
          </a:xfrm>
        </p:spPr>
        <p:txBody>
          <a:bodyPr>
            <a:norm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Maintainability!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49522" y="1195494"/>
            <a:ext cx="6545503" cy="582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15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6719" y="337623"/>
            <a:ext cx="9542929" cy="1681163"/>
          </a:xfrm>
        </p:spPr>
        <p:txBody>
          <a:bodyPr>
            <a:norm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Linked Templates!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22832" y="2288642"/>
            <a:ext cx="4584640" cy="456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4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80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542929" cy="2387600"/>
          </a:xfrm>
        </p:spPr>
        <p:txBody>
          <a:bodyPr>
            <a:normAutofit/>
          </a:bodyPr>
          <a:lstStyle/>
          <a:p>
            <a:r>
              <a:rPr lang="en-US" sz="16600" dirty="0" smtClean="0">
                <a:solidFill>
                  <a:srgbClr val="ECF0F1"/>
                </a:solidFill>
                <a:latin typeface="Lobster 1.4" charset="0"/>
                <a:ea typeface="Lobster 1.4" charset="0"/>
                <a:cs typeface="Lobster 1.4" charset="0"/>
              </a:rPr>
              <a:t>Demo</a:t>
            </a:r>
            <a:endParaRPr lang="en-US" sz="16600" dirty="0">
              <a:solidFill>
                <a:srgbClr val="ECF0F1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35604" y="3509963"/>
            <a:ext cx="3119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solidFill>
                  <a:srgbClr val="ECF0F1"/>
                </a:solidFill>
              </a:rPr>
              <a:t>Linked resources!</a:t>
            </a:r>
            <a:endParaRPr lang="en-US" sz="3200" dirty="0">
              <a:solidFill>
                <a:srgbClr val="ECF0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33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0270" y="323557"/>
            <a:ext cx="9542929" cy="1456080"/>
          </a:xfrm>
        </p:spPr>
        <p:txBody>
          <a:bodyPr>
            <a:normAutofit fontScale="90000"/>
          </a:bodyPr>
          <a:lstStyle/>
          <a:p>
            <a:r>
              <a:rPr lang="en-US" sz="960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Topics for other talks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423181" y="1983543"/>
            <a:ext cx="9542929" cy="36435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Gotchas</a:t>
            </a:r>
          </a:p>
          <a:p>
            <a:r>
              <a:rPr lang="en-US" sz="7200" dirty="0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Provisioning</a:t>
            </a:r>
          </a:p>
          <a:p>
            <a:r>
              <a:rPr lang="en-US" sz="7200" dirty="0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Testing templates</a:t>
            </a:r>
          </a:p>
          <a:p>
            <a:r>
              <a:rPr lang="en-US" sz="7200" dirty="0" smtClean="0">
                <a:solidFill>
                  <a:srgbClr val="2980B9"/>
                </a:solidFill>
                <a:latin typeface="Helvetica Light" charset="0"/>
                <a:ea typeface="Helvetica Light" charset="0"/>
                <a:cs typeface="Helvetica Light" charset="0"/>
              </a:rPr>
              <a:t>Hidden Types</a:t>
            </a:r>
          </a:p>
        </p:txBody>
      </p:sp>
    </p:spTree>
    <p:extLst>
      <p:ext uri="{BB962C8B-B14F-4D97-AF65-F5344CB8AC3E}">
        <p14:creationId xmlns:p14="http://schemas.microsoft.com/office/powerpoint/2010/main" val="78967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5"/>
          <p:cNvSpPr/>
          <p:nvPr/>
        </p:nvSpPr>
        <p:spPr>
          <a:xfrm>
            <a:off x="2262000" y="547353"/>
            <a:ext cx="9629997" cy="0"/>
          </a:xfrm>
          <a:custGeom>
            <a:avLst/>
            <a:gdLst/>
            <a:ahLst/>
            <a:cxnLst/>
            <a:rect l="l" t="t" r="r" b="b"/>
            <a:pathLst>
              <a:path w="11555996">
                <a:moveTo>
                  <a:pt x="0" y="0"/>
                </a:moveTo>
                <a:lnTo>
                  <a:pt x="11555996" y="0"/>
                </a:lnTo>
              </a:path>
            </a:pathLst>
          </a:custGeom>
          <a:ln w="3175">
            <a:solidFill>
              <a:srgbClr val="A7A9A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00"/>
          </a:p>
        </p:txBody>
      </p:sp>
      <p:pic>
        <p:nvPicPr>
          <p:cNvPr id="5" name="Picture 4" descr="VeAds_Tile_3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" y="5817000"/>
            <a:ext cx="1160548" cy="720000"/>
          </a:xfrm>
          <a:prstGeom prst="rect">
            <a:avLst/>
          </a:prstGeom>
        </p:spPr>
      </p:pic>
      <p:pic>
        <p:nvPicPr>
          <p:cNvPr id="9" name="Picture 8" descr="VeAssist_Tile_3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4953000"/>
            <a:ext cx="1163339" cy="721440"/>
          </a:xfrm>
          <a:prstGeom prst="rect">
            <a:avLst/>
          </a:prstGeom>
        </p:spPr>
      </p:pic>
      <p:pic>
        <p:nvPicPr>
          <p:cNvPr id="10" name="Picture 9" descr="VePrompt_Tile_3D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" y="4090238"/>
            <a:ext cx="1161342" cy="720202"/>
          </a:xfrm>
          <a:prstGeom prst="rect">
            <a:avLst/>
          </a:prstGeom>
        </p:spPr>
      </p:pic>
      <p:pic>
        <p:nvPicPr>
          <p:cNvPr id="11" name="Picture 10" descr="VeContact_Tile_3D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24" y="3228728"/>
            <a:ext cx="1159324" cy="718950"/>
          </a:xfrm>
          <a:prstGeom prst="rect">
            <a:avLst/>
          </a:prstGeom>
        </p:spPr>
      </p:pic>
      <p:pic>
        <p:nvPicPr>
          <p:cNvPr id="12" name="Picture 11" descr="VeAnalytics_Tile_3D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" y="2366168"/>
            <a:ext cx="1160547" cy="720000"/>
          </a:xfrm>
          <a:prstGeom prst="rect">
            <a:avLst/>
          </a:prstGeom>
        </p:spPr>
      </p:pic>
      <p:pic>
        <p:nvPicPr>
          <p:cNvPr id="13" name="Picture 12" descr="VeMerchant_Tile_3D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" y="1508393"/>
            <a:ext cx="1158855" cy="718950"/>
          </a:xfrm>
          <a:prstGeom prst="rect">
            <a:avLst/>
          </a:prstGeom>
        </p:spPr>
      </p:pic>
      <p:pic>
        <p:nvPicPr>
          <p:cNvPr id="14" name="Picture 13" descr="VeInsights_Tile_3D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" y="643148"/>
            <a:ext cx="1158855" cy="7189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112779" y="1616908"/>
            <a:ext cx="2413000" cy="422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523854" algn="l"/>
                <a:tab pos="746095" algn="l"/>
              </a:tabLst>
            </a:pPr>
            <a:r>
              <a:rPr lang="en-US" sz="1167" dirty="0" err="1">
                <a:solidFill>
                  <a:srgbClr val="58595B"/>
                </a:solidFill>
                <a:latin typeface="DINOT-Light"/>
                <a:cs typeface="DINOT-Light"/>
              </a:rPr>
              <a:t>Ve</a:t>
            </a:r>
            <a:r>
              <a:rPr lang="en-US" sz="1167" dirty="0">
                <a:solidFill>
                  <a:srgbClr val="58595B"/>
                </a:solidFill>
                <a:latin typeface="DINOT-Light"/>
                <a:cs typeface="DINOT-Light"/>
              </a:rPr>
              <a:t> Interactive is a full data-driven solutions provider, helping businesses broaden their sites functionalities through our flagship suite of award winning software products and services</a:t>
            </a:r>
          </a:p>
          <a:p>
            <a:pPr>
              <a:tabLst>
                <a:tab pos="523854" algn="l"/>
                <a:tab pos="746095" algn="l"/>
              </a:tabLst>
            </a:pPr>
            <a:endParaRPr lang="en-US" sz="1167" dirty="0">
              <a:solidFill>
                <a:srgbClr val="58595B"/>
              </a:solidFill>
              <a:latin typeface="DINOT-Light"/>
              <a:cs typeface="DINOT-Light"/>
            </a:endParaRPr>
          </a:p>
          <a:p>
            <a:pPr marL="238115" indent="-238115">
              <a:buFont typeface="Arial"/>
              <a:buChar char="•"/>
            </a:pPr>
            <a:r>
              <a:rPr lang="en-US" sz="1167" dirty="0">
                <a:solidFill>
                  <a:srgbClr val="58595B"/>
                </a:solidFill>
                <a:latin typeface="DINOT-Light"/>
                <a:cs typeface="DINOT-Light"/>
              </a:rPr>
              <a:t>Winner of Digital Company of The Year 2013 in the National Business Awards</a:t>
            </a:r>
          </a:p>
          <a:p>
            <a:pPr marL="238115" indent="-238115">
              <a:buFont typeface="Arial"/>
              <a:buChar char="•"/>
            </a:pPr>
            <a:endParaRPr lang="en-US" sz="1167" dirty="0">
              <a:solidFill>
                <a:srgbClr val="58595B"/>
              </a:solidFill>
              <a:latin typeface="DINOT-Light"/>
              <a:cs typeface="DINOT-Light"/>
            </a:endParaRPr>
          </a:p>
          <a:p>
            <a:pPr marL="238115" indent="-238115">
              <a:buFont typeface="Arial"/>
              <a:buChar char="•"/>
            </a:pPr>
            <a:r>
              <a:rPr lang="en-US" sz="1167" dirty="0">
                <a:solidFill>
                  <a:srgbClr val="58595B"/>
                </a:solidFill>
                <a:latin typeface="DINOT-Light"/>
                <a:cs typeface="DINOT-Light"/>
              </a:rPr>
              <a:t>Named ‘Marketing Solutions Company of the Year’ in The Drum Marketing Awards 2012</a:t>
            </a:r>
          </a:p>
          <a:p>
            <a:pPr marL="238115" indent="-238115">
              <a:buFont typeface="Arial"/>
              <a:buChar char="•"/>
            </a:pPr>
            <a:endParaRPr lang="en-US" sz="1167" dirty="0">
              <a:solidFill>
                <a:srgbClr val="58595B"/>
              </a:solidFill>
              <a:latin typeface="DINOT-Light"/>
              <a:cs typeface="DINOT-Light"/>
            </a:endParaRPr>
          </a:p>
          <a:p>
            <a:pPr marL="238115" indent="-238115">
              <a:buFont typeface="Arial"/>
              <a:buChar char="•"/>
            </a:pPr>
            <a:r>
              <a:rPr lang="en-US" sz="1167" dirty="0">
                <a:solidFill>
                  <a:srgbClr val="58595B"/>
                </a:solidFill>
                <a:latin typeface="DINOT-Light"/>
                <a:cs typeface="DINOT-Light"/>
              </a:rPr>
              <a:t>3,000+ clients, 250 employees</a:t>
            </a:r>
          </a:p>
          <a:p>
            <a:pPr marL="238115" indent="-238115">
              <a:buFont typeface="Arial"/>
              <a:buChar char="•"/>
            </a:pPr>
            <a:endParaRPr lang="en-US" sz="1167" dirty="0">
              <a:solidFill>
                <a:srgbClr val="58595B"/>
              </a:solidFill>
              <a:latin typeface="DINOT-Light"/>
              <a:cs typeface="DINOT-Light"/>
            </a:endParaRPr>
          </a:p>
          <a:p>
            <a:pPr marL="238115" indent="-238115">
              <a:buFont typeface="Arial"/>
              <a:buChar char="•"/>
            </a:pPr>
            <a:r>
              <a:rPr lang="en-US" sz="1167" dirty="0">
                <a:solidFill>
                  <a:srgbClr val="58595B"/>
                </a:solidFill>
                <a:latin typeface="DINOT-Light"/>
                <a:cs typeface="DINOT-Light"/>
              </a:rPr>
              <a:t>Flagship software portfolio to </a:t>
            </a:r>
            <a:r>
              <a:rPr lang="en-US" sz="1167" dirty="0" err="1">
                <a:solidFill>
                  <a:srgbClr val="58595B"/>
                </a:solidFill>
                <a:latin typeface="DINOT-Light"/>
                <a:cs typeface="DINOT-Light"/>
              </a:rPr>
              <a:t>maximise</a:t>
            </a:r>
            <a:r>
              <a:rPr lang="en-US" sz="1167" dirty="0">
                <a:solidFill>
                  <a:srgbClr val="58595B"/>
                </a:solidFill>
                <a:latin typeface="DINOT-Light"/>
                <a:cs typeface="DINOT-Light"/>
              </a:rPr>
              <a:t> e-commerce efficiency for online retailers</a:t>
            </a:r>
          </a:p>
          <a:p>
            <a:pPr marL="238115" indent="-238115">
              <a:buFont typeface="Arial"/>
              <a:buChar char="•"/>
            </a:pPr>
            <a:endParaRPr lang="en-US" sz="1167" dirty="0">
              <a:solidFill>
                <a:srgbClr val="58595B"/>
              </a:solidFill>
              <a:latin typeface="DINOT-Light"/>
              <a:cs typeface="DINOT-Light"/>
            </a:endParaRPr>
          </a:p>
          <a:p>
            <a:pPr>
              <a:tabLst>
                <a:tab pos="523854" algn="l"/>
                <a:tab pos="746095" algn="l"/>
              </a:tabLst>
            </a:pPr>
            <a:endParaRPr lang="en-US" sz="1167" dirty="0">
              <a:solidFill>
                <a:srgbClr val="58595B"/>
              </a:solidFill>
              <a:latin typeface="DINOT-Light"/>
              <a:cs typeface="DINOT-Light"/>
            </a:endParaRPr>
          </a:p>
          <a:p>
            <a:pPr>
              <a:tabLst>
                <a:tab pos="523854" algn="l"/>
                <a:tab pos="746095" algn="l"/>
              </a:tabLst>
            </a:pPr>
            <a:endParaRPr lang="en-US" sz="1167" dirty="0">
              <a:solidFill>
                <a:srgbClr val="58595B"/>
              </a:solidFill>
              <a:latin typeface="DINOT-Light"/>
              <a:cs typeface="DINOT-Light"/>
            </a:endParaRPr>
          </a:p>
        </p:txBody>
      </p:sp>
      <p:pic>
        <p:nvPicPr>
          <p:cNvPr id="17" name="Picture 16" descr="2015 VeMap_edpres_v5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046" y="2057833"/>
            <a:ext cx="7372142" cy="410166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223000" y="162631"/>
            <a:ext cx="5302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505150"/>
                </a:solidFill>
                <a:latin typeface="DINOT-Light"/>
                <a:cs typeface="DINOT-Light"/>
              </a:rPr>
              <a:t>@veinteractive             @Ve_Recruitment</a:t>
            </a:r>
          </a:p>
          <a:p>
            <a:endParaRPr lang="en-US" sz="2000" dirty="0">
              <a:solidFill>
                <a:srgbClr val="505150"/>
              </a:solidFill>
              <a:latin typeface="DINOT-Light"/>
              <a:cs typeface="DINOT-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1136" y="87911"/>
            <a:ext cx="444500" cy="444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7810" y="86791"/>
            <a:ext cx="444500" cy="4445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68355" y="366463"/>
            <a:ext cx="2316652" cy="187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94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80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542929" cy="2387600"/>
          </a:xfrm>
        </p:spPr>
        <p:txBody>
          <a:bodyPr>
            <a:normAutofit/>
          </a:bodyPr>
          <a:lstStyle/>
          <a:p>
            <a:r>
              <a:rPr lang="en-US" sz="16600" dirty="0" smtClean="0">
                <a:solidFill>
                  <a:srgbClr val="ECF0F1"/>
                </a:solidFill>
                <a:latin typeface="Lobster 1.4" charset="0"/>
                <a:ea typeface="Lobster 1.4" charset="0"/>
                <a:cs typeface="Lobster 1.4" charset="0"/>
              </a:rPr>
              <a:t>Questions?</a:t>
            </a:r>
            <a:endParaRPr lang="en-US" sz="16600" dirty="0">
              <a:solidFill>
                <a:srgbClr val="ECF0F1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55360" y="3509963"/>
            <a:ext cx="3280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rgbClr val="ECF0F1"/>
                </a:solidFill>
              </a:rPr>
              <a:t>Here or later ;)</a:t>
            </a:r>
            <a:endParaRPr lang="en-US" sz="4000" dirty="0">
              <a:solidFill>
                <a:srgbClr val="ECF0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99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510988"/>
            <a:ext cx="9144000" cy="1371881"/>
          </a:xfrm>
        </p:spPr>
        <p:txBody>
          <a:bodyPr>
            <a:normAutofit/>
          </a:bodyPr>
          <a:lstStyle/>
          <a:p>
            <a:r>
              <a:rPr lang="en-US" sz="88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We all </a:t>
            </a:r>
            <a:r>
              <a:rPr lang="en-US" sz="8800" dirty="0" smtClean="0">
                <a:solidFill>
                  <a:srgbClr val="E74C3C"/>
                </a:solidFill>
                <a:latin typeface="Lobster 1.4" charset="0"/>
                <a:ea typeface="Lobster 1.4" charset="0"/>
                <a:cs typeface="Lobster 1.4" charset="0"/>
              </a:rPr>
              <a:t>love</a:t>
            </a:r>
            <a:r>
              <a:rPr lang="en-US" sz="88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 windows</a:t>
            </a:r>
            <a:endParaRPr lang="en-US" sz="88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92449" y="1546319"/>
            <a:ext cx="5388535" cy="561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4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5"/>
          <p:cNvSpPr/>
          <p:nvPr/>
        </p:nvSpPr>
        <p:spPr>
          <a:xfrm>
            <a:off x="2262000" y="547353"/>
            <a:ext cx="9629997" cy="0"/>
          </a:xfrm>
          <a:custGeom>
            <a:avLst/>
            <a:gdLst/>
            <a:ahLst/>
            <a:cxnLst/>
            <a:rect l="l" t="t" r="r" b="b"/>
            <a:pathLst>
              <a:path w="11555996">
                <a:moveTo>
                  <a:pt x="0" y="0"/>
                </a:moveTo>
                <a:lnTo>
                  <a:pt x="11555996" y="0"/>
                </a:lnTo>
              </a:path>
            </a:pathLst>
          </a:custGeom>
          <a:ln w="3175">
            <a:solidFill>
              <a:srgbClr val="A7A9A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00"/>
          </a:p>
        </p:txBody>
      </p:sp>
      <p:pic>
        <p:nvPicPr>
          <p:cNvPr id="5" name="Picture 4" descr="VeAds_Tile_3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" y="5817000"/>
            <a:ext cx="1160548" cy="720000"/>
          </a:xfrm>
          <a:prstGeom prst="rect">
            <a:avLst/>
          </a:prstGeom>
        </p:spPr>
      </p:pic>
      <p:pic>
        <p:nvPicPr>
          <p:cNvPr id="9" name="Picture 8" descr="VeAssist_Tile_3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4953000"/>
            <a:ext cx="1163339" cy="721440"/>
          </a:xfrm>
          <a:prstGeom prst="rect">
            <a:avLst/>
          </a:prstGeom>
        </p:spPr>
      </p:pic>
      <p:pic>
        <p:nvPicPr>
          <p:cNvPr id="10" name="Picture 9" descr="VePrompt_Tile_3D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" y="4090238"/>
            <a:ext cx="1161342" cy="720202"/>
          </a:xfrm>
          <a:prstGeom prst="rect">
            <a:avLst/>
          </a:prstGeom>
        </p:spPr>
      </p:pic>
      <p:pic>
        <p:nvPicPr>
          <p:cNvPr id="11" name="Picture 10" descr="VeContact_Tile_3D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24" y="3228728"/>
            <a:ext cx="1159324" cy="718950"/>
          </a:xfrm>
          <a:prstGeom prst="rect">
            <a:avLst/>
          </a:prstGeom>
        </p:spPr>
      </p:pic>
      <p:pic>
        <p:nvPicPr>
          <p:cNvPr id="12" name="Picture 11" descr="VeAnalytics_Tile_3D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" y="2366168"/>
            <a:ext cx="1160547" cy="720000"/>
          </a:xfrm>
          <a:prstGeom prst="rect">
            <a:avLst/>
          </a:prstGeom>
        </p:spPr>
      </p:pic>
      <p:pic>
        <p:nvPicPr>
          <p:cNvPr id="13" name="Picture 12" descr="VeMerchant_Tile_3D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" y="1508393"/>
            <a:ext cx="1158855" cy="718950"/>
          </a:xfrm>
          <a:prstGeom prst="rect">
            <a:avLst/>
          </a:prstGeom>
        </p:spPr>
      </p:pic>
      <p:pic>
        <p:nvPicPr>
          <p:cNvPr id="14" name="Picture 13" descr="VeInsights_Tile_3D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" y="643148"/>
            <a:ext cx="1158855" cy="7189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112779" y="1616908"/>
            <a:ext cx="2413000" cy="422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523854" algn="l"/>
                <a:tab pos="746095" algn="l"/>
              </a:tabLst>
            </a:pPr>
            <a:r>
              <a:rPr lang="en-US" sz="1167" dirty="0" err="1">
                <a:solidFill>
                  <a:srgbClr val="58595B"/>
                </a:solidFill>
                <a:latin typeface="DINOT-Light"/>
                <a:cs typeface="DINOT-Light"/>
              </a:rPr>
              <a:t>Ve</a:t>
            </a:r>
            <a:r>
              <a:rPr lang="en-US" sz="1167" dirty="0">
                <a:solidFill>
                  <a:srgbClr val="58595B"/>
                </a:solidFill>
                <a:latin typeface="DINOT-Light"/>
                <a:cs typeface="DINOT-Light"/>
              </a:rPr>
              <a:t> Interactive is a full data-driven solutions provider, helping businesses broaden their sites functionalities through our flagship suite of award winning software products and services</a:t>
            </a:r>
          </a:p>
          <a:p>
            <a:pPr>
              <a:tabLst>
                <a:tab pos="523854" algn="l"/>
                <a:tab pos="746095" algn="l"/>
              </a:tabLst>
            </a:pPr>
            <a:endParaRPr lang="en-US" sz="1167" dirty="0">
              <a:solidFill>
                <a:srgbClr val="58595B"/>
              </a:solidFill>
              <a:latin typeface="DINOT-Light"/>
              <a:cs typeface="DINOT-Light"/>
            </a:endParaRPr>
          </a:p>
          <a:p>
            <a:pPr marL="238115" indent="-238115">
              <a:buFont typeface="Arial"/>
              <a:buChar char="•"/>
            </a:pPr>
            <a:r>
              <a:rPr lang="en-US" sz="1167" dirty="0">
                <a:solidFill>
                  <a:srgbClr val="58595B"/>
                </a:solidFill>
                <a:latin typeface="DINOT-Light"/>
                <a:cs typeface="DINOT-Light"/>
              </a:rPr>
              <a:t>Winner of Digital Company of The Year 2013 in the National Business Awards</a:t>
            </a:r>
          </a:p>
          <a:p>
            <a:pPr marL="238115" indent="-238115">
              <a:buFont typeface="Arial"/>
              <a:buChar char="•"/>
            </a:pPr>
            <a:endParaRPr lang="en-US" sz="1167" dirty="0">
              <a:solidFill>
                <a:srgbClr val="58595B"/>
              </a:solidFill>
              <a:latin typeface="DINOT-Light"/>
              <a:cs typeface="DINOT-Light"/>
            </a:endParaRPr>
          </a:p>
          <a:p>
            <a:pPr marL="238115" indent="-238115">
              <a:buFont typeface="Arial"/>
              <a:buChar char="•"/>
            </a:pPr>
            <a:r>
              <a:rPr lang="en-US" sz="1167" dirty="0">
                <a:solidFill>
                  <a:srgbClr val="58595B"/>
                </a:solidFill>
                <a:latin typeface="DINOT-Light"/>
                <a:cs typeface="DINOT-Light"/>
              </a:rPr>
              <a:t>Named ‘Marketing Solutions Company of the Year’ in The Drum Marketing Awards 2012</a:t>
            </a:r>
          </a:p>
          <a:p>
            <a:pPr marL="238115" indent="-238115">
              <a:buFont typeface="Arial"/>
              <a:buChar char="•"/>
            </a:pPr>
            <a:endParaRPr lang="en-US" sz="1167" dirty="0">
              <a:solidFill>
                <a:srgbClr val="58595B"/>
              </a:solidFill>
              <a:latin typeface="DINOT-Light"/>
              <a:cs typeface="DINOT-Light"/>
            </a:endParaRPr>
          </a:p>
          <a:p>
            <a:pPr marL="238115" indent="-238115">
              <a:buFont typeface="Arial"/>
              <a:buChar char="•"/>
            </a:pPr>
            <a:r>
              <a:rPr lang="en-US" sz="1167" dirty="0">
                <a:solidFill>
                  <a:srgbClr val="58595B"/>
                </a:solidFill>
                <a:latin typeface="DINOT-Light"/>
                <a:cs typeface="DINOT-Light"/>
              </a:rPr>
              <a:t>3,000+ clients, 250 employees</a:t>
            </a:r>
          </a:p>
          <a:p>
            <a:pPr marL="238115" indent="-238115">
              <a:buFont typeface="Arial"/>
              <a:buChar char="•"/>
            </a:pPr>
            <a:endParaRPr lang="en-US" sz="1167" dirty="0">
              <a:solidFill>
                <a:srgbClr val="58595B"/>
              </a:solidFill>
              <a:latin typeface="DINOT-Light"/>
              <a:cs typeface="DINOT-Light"/>
            </a:endParaRPr>
          </a:p>
          <a:p>
            <a:pPr marL="238115" indent="-238115">
              <a:buFont typeface="Arial"/>
              <a:buChar char="•"/>
            </a:pPr>
            <a:r>
              <a:rPr lang="en-US" sz="1167" dirty="0">
                <a:solidFill>
                  <a:srgbClr val="58595B"/>
                </a:solidFill>
                <a:latin typeface="DINOT-Light"/>
                <a:cs typeface="DINOT-Light"/>
              </a:rPr>
              <a:t>Flagship software portfolio to </a:t>
            </a:r>
            <a:r>
              <a:rPr lang="en-US" sz="1167" dirty="0" err="1">
                <a:solidFill>
                  <a:srgbClr val="58595B"/>
                </a:solidFill>
                <a:latin typeface="DINOT-Light"/>
                <a:cs typeface="DINOT-Light"/>
              </a:rPr>
              <a:t>maximise</a:t>
            </a:r>
            <a:r>
              <a:rPr lang="en-US" sz="1167" dirty="0">
                <a:solidFill>
                  <a:srgbClr val="58595B"/>
                </a:solidFill>
                <a:latin typeface="DINOT-Light"/>
                <a:cs typeface="DINOT-Light"/>
              </a:rPr>
              <a:t> e-commerce efficiency for online retailers</a:t>
            </a:r>
          </a:p>
          <a:p>
            <a:pPr marL="238115" indent="-238115">
              <a:buFont typeface="Arial"/>
              <a:buChar char="•"/>
            </a:pPr>
            <a:endParaRPr lang="en-US" sz="1167" dirty="0">
              <a:solidFill>
                <a:srgbClr val="58595B"/>
              </a:solidFill>
              <a:latin typeface="DINOT-Light"/>
              <a:cs typeface="DINOT-Light"/>
            </a:endParaRPr>
          </a:p>
          <a:p>
            <a:pPr>
              <a:tabLst>
                <a:tab pos="523854" algn="l"/>
                <a:tab pos="746095" algn="l"/>
              </a:tabLst>
            </a:pPr>
            <a:endParaRPr lang="en-US" sz="1167" dirty="0">
              <a:solidFill>
                <a:srgbClr val="58595B"/>
              </a:solidFill>
              <a:latin typeface="DINOT-Light"/>
              <a:cs typeface="DINOT-Light"/>
            </a:endParaRPr>
          </a:p>
          <a:p>
            <a:pPr>
              <a:tabLst>
                <a:tab pos="523854" algn="l"/>
                <a:tab pos="746095" algn="l"/>
              </a:tabLst>
            </a:pPr>
            <a:endParaRPr lang="en-US" sz="1167" dirty="0">
              <a:solidFill>
                <a:srgbClr val="58595B"/>
              </a:solidFill>
              <a:latin typeface="DINOT-Light"/>
              <a:cs typeface="DINOT-Light"/>
            </a:endParaRPr>
          </a:p>
        </p:txBody>
      </p:sp>
      <p:pic>
        <p:nvPicPr>
          <p:cNvPr id="17" name="Picture 16" descr="2015 VeMap_edpres_v5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046" y="2057833"/>
            <a:ext cx="7372142" cy="410166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223000" y="162631"/>
            <a:ext cx="5302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505150"/>
                </a:solidFill>
                <a:latin typeface="DINOT-Light"/>
                <a:cs typeface="DINOT-Light"/>
              </a:rPr>
              <a:t>@veinteractive             @Ve_Recruitment</a:t>
            </a:r>
          </a:p>
          <a:p>
            <a:endParaRPr lang="en-US" sz="2000" dirty="0">
              <a:solidFill>
                <a:srgbClr val="505150"/>
              </a:solidFill>
              <a:latin typeface="DINOT-Light"/>
              <a:cs typeface="DINOT-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1136" y="87911"/>
            <a:ext cx="444500" cy="444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7810" y="86791"/>
            <a:ext cx="444500" cy="4445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68355" y="366463"/>
            <a:ext cx="2316652" cy="187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8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C:\a\b\c\d\e\f\g\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71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8" y="1387041"/>
            <a:ext cx="9144000" cy="1116387"/>
          </a:xfrm>
        </p:spPr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2000 again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217" y="2904845"/>
            <a:ext cx="4047565" cy="355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8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8" y="1387041"/>
            <a:ext cx="9144000" cy="1116387"/>
          </a:xfrm>
        </p:spPr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2000 </a:t>
            </a:r>
            <a:r>
              <a:rPr lang="en-US" sz="9600" dirty="0" smtClean="0">
                <a:solidFill>
                  <a:srgbClr val="E74C3C"/>
                </a:solidFill>
                <a:latin typeface="Lobster 1.4" charset="0"/>
                <a:ea typeface="Lobster 1.4" charset="0"/>
                <a:cs typeface="Lobster 1.4" charset="0"/>
              </a:rPr>
              <a:t>again</a:t>
            </a:r>
            <a:endParaRPr lang="en-US" sz="9600" dirty="0">
              <a:solidFill>
                <a:srgbClr val="E74C3C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223" y="2503428"/>
            <a:ext cx="3539549" cy="410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1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0953"/>
            <a:ext cx="12192000" cy="1466010"/>
          </a:xfrm>
        </p:spPr>
        <p:txBody>
          <a:bodyPr>
            <a:normAutofit/>
          </a:bodyPr>
          <a:lstStyle/>
          <a:p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We </a:t>
            </a:r>
            <a:r>
              <a:rPr lang="en-US" sz="9600" dirty="0" smtClean="0">
                <a:solidFill>
                  <a:srgbClr val="E74C3C"/>
                </a:solidFill>
                <a:latin typeface="Lobster 1.4" charset="0"/>
                <a:ea typeface="Lobster 1.4" charset="0"/>
                <a:cs typeface="Lobster 1.4" charset="0"/>
              </a:rPr>
              <a:t>need </a:t>
            </a:r>
            <a:r>
              <a:rPr lang="en-US" sz="96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competition</a:t>
            </a:r>
            <a:endParaRPr lang="en-US" sz="96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27300" y="2716680"/>
            <a:ext cx="3568700" cy="3441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280524" y="2488080"/>
            <a:ext cx="44450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8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634" y="564776"/>
            <a:ext cx="10947059" cy="1387918"/>
          </a:xfrm>
        </p:spPr>
        <p:txBody>
          <a:bodyPr>
            <a:normAutofit/>
          </a:bodyPr>
          <a:lstStyle/>
          <a:p>
            <a:r>
              <a:rPr lang="en-US" sz="8000" dirty="0" smtClean="0">
                <a:solidFill>
                  <a:srgbClr val="2980B9"/>
                </a:solidFill>
                <a:latin typeface="Lobster 1.4" charset="0"/>
                <a:ea typeface="Lobster 1.4" charset="0"/>
                <a:cs typeface="Lobster 1.4" charset="0"/>
              </a:rPr>
              <a:t>The movement to the cloud</a:t>
            </a:r>
            <a:endParaRPr lang="en-US" sz="8000" dirty="0">
              <a:solidFill>
                <a:srgbClr val="2980B9"/>
              </a:solidFill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01353" y="1677997"/>
            <a:ext cx="7675281" cy="490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1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Nome">
      <a:dk1>
        <a:srgbClr val="000000"/>
      </a:dk1>
      <a:lt1>
        <a:srgbClr val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3811</TotalTime>
  <Words>529</Words>
  <Application>Microsoft Macintosh PowerPoint</Application>
  <PresentationFormat>Widescreen</PresentationFormat>
  <Paragraphs>119</Paragraphs>
  <Slides>40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Bradley Hand</vt:lpstr>
      <vt:lpstr>Calibri</vt:lpstr>
      <vt:lpstr>Calibri Light</vt:lpstr>
      <vt:lpstr>DINOT-Light</vt:lpstr>
      <vt:lpstr>Helvetica</vt:lpstr>
      <vt:lpstr>Helvetica Light</vt:lpstr>
      <vt:lpstr>Lobster 1.4</vt:lpstr>
      <vt:lpstr>Wingdings</vt:lpstr>
      <vt:lpstr>Arial</vt:lpstr>
      <vt:lpstr>Office Theme</vt:lpstr>
      <vt:lpstr>Azure in one line</vt:lpstr>
      <vt:lpstr>PowerPoint Presentation</vt:lpstr>
      <vt:lpstr>Who?</vt:lpstr>
      <vt:lpstr>We all love windows</vt:lpstr>
      <vt:lpstr>C:\a\b\c\d\e\f\g\</vt:lpstr>
      <vt:lpstr>2000 again</vt:lpstr>
      <vt:lpstr>2000 again</vt:lpstr>
      <vt:lpstr>We need competition</vt:lpstr>
      <vt:lpstr>The movement to the cloud</vt:lpstr>
      <vt:lpstr>Automate EVERYTHING</vt:lpstr>
      <vt:lpstr>Using terraform with Azure</vt:lpstr>
      <vt:lpstr>Pain!!!!</vt:lpstr>
      <vt:lpstr>Help-Me!</vt:lpstr>
      <vt:lpstr>Azure templates for the rescue.</vt:lpstr>
      <vt:lpstr>Open source documentation</vt:lpstr>
      <vt:lpstr>Best source of documentation</vt:lpstr>
      <vt:lpstr>New-AzureResourceGroup</vt:lpstr>
      <vt:lpstr>New-AzureResourceGroupDeployment</vt:lpstr>
      <vt:lpstr>The Parameters</vt:lpstr>
      <vt:lpstr>Demo</vt:lpstr>
      <vt:lpstr>Test-AzureResourceGroupDeployment</vt:lpstr>
      <vt:lpstr>The Parameters</vt:lpstr>
      <vt:lpstr>Demo</vt:lpstr>
      <vt:lpstr>The files</vt:lpstr>
      <vt:lpstr>The resource template</vt:lpstr>
      <vt:lpstr>Strip in parts</vt:lpstr>
      <vt:lpstr>Parameters</vt:lpstr>
      <vt:lpstr>Variables</vt:lpstr>
      <vt:lpstr>Resources</vt:lpstr>
      <vt:lpstr>The parameter file</vt:lpstr>
      <vt:lpstr>Parameters</vt:lpstr>
      <vt:lpstr>Demo</vt:lpstr>
      <vt:lpstr>Ok Too complex!</vt:lpstr>
      <vt:lpstr>Maintainability!</vt:lpstr>
      <vt:lpstr>Linked Templates!</vt:lpstr>
      <vt:lpstr>Demo</vt:lpstr>
      <vt:lpstr>Topics for other talks</vt:lpstr>
      <vt:lpstr>PowerPoint Presentation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in one line</dc:title>
  <dc:creator>Gabriel Nepomuceno</dc:creator>
  <cp:lastModifiedBy>Gabriel Nepomuceno</cp:lastModifiedBy>
  <cp:revision>42</cp:revision>
  <dcterms:created xsi:type="dcterms:W3CDTF">2015-09-19T11:46:50Z</dcterms:created>
  <dcterms:modified xsi:type="dcterms:W3CDTF">2015-09-22T07:47:41Z</dcterms:modified>
</cp:coreProperties>
</file>